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64" r:id="rId11"/>
    <p:sldId id="265" r:id="rId12"/>
    <p:sldId id="266" r:id="rId13"/>
    <p:sldId id="272" r:id="rId14"/>
    <p:sldId id="270" r:id="rId15"/>
    <p:sldId id="267" r:id="rId16"/>
    <p:sldId id="269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ndersonkelley@yahoo.com" TargetMode="External"/><Relationship Id="rId2" Type="http://schemas.openxmlformats.org/officeDocument/2006/relationships/hyperlink" Target="mailto:Kelley.s.Anderson@adams12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Making Classroom collaboration meaningful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Kelley Anderson, MA CCC-SLP</a:t>
            </a:r>
          </a:p>
          <a:p>
            <a:r>
              <a:rPr lang="en-US" dirty="0" smtClean="0"/>
              <a:t>STEM Launch K-8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91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78972"/>
            <a:ext cx="8534400" cy="1507067"/>
          </a:xfrm>
        </p:spPr>
        <p:txBody>
          <a:bodyPr/>
          <a:lstStyle/>
          <a:p>
            <a:r>
              <a:rPr lang="en-US" dirty="0" smtClean="0"/>
              <a:t>Article + noun + verb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6032" y="2694904"/>
            <a:ext cx="8534400" cy="3615267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What’s a noun?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Person, place, thing, idea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What’s a verb?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Action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cats ate.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09" y="1777284"/>
            <a:ext cx="4599043" cy="282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70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426" y="392686"/>
            <a:ext cx="8534400" cy="1507067"/>
          </a:xfrm>
        </p:spPr>
        <p:txBody>
          <a:bodyPr/>
          <a:lstStyle/>
          <a:p>
            <a:r>
              <a:rPr lang="en-US" dirty="0" smtClean="0"/>
              <a:t>But there’s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0426" y="2707783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Nouns have functions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They are subjects, and objects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They have plurality and possession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Verbs have functions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They tell time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They have voice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Image result for grammar carto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471" y="1690106"/>
            <a:ext cx="4081239" cy="355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57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97913"/>
            <a:ext cx="8534400" cy="1507067"/>
          </a:xfrm>
        </p:spPr>
        <p:txBody>
          <a:bodyPr/>
          <a:lstStyle/>
          <a:p>
            <a:r>
              <a:rPr lang="en-US" dirty="0" smtClean="0"/>
              <a:t>It’s complicated…</a:t>
            </a:r>
            <a:endParaRPr lang="en-US" dirty="0"/>
          </a:p>
        </p:txBody>
      </p:sp>
      <p:pic>
        <p:nvPicPr>
          <p:cNvPr id="3074" name="Picture 2" descr="Image result for grammar carto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63" y="2759075"/>
            <a:ext cx="4825499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13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516" y="437881"/>
            <a:ext cx="8534400" cy="15070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Timothy Shanahan, University of Illinois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516" y="2076719"/>
            <a:ext cx="8534400" cy="4504386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“There is a lot of evidence showing the importance of grammar in reading comprehension. Studies over the years have shown a clear relationship between syntactic or grammatical sophistication and reading comprehension; that is, as students learn to employ more complex sentences in their oral and written language, their ability to make sense of what they read increases, too.”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694" y="4870876"/>
            <a:ext cx="3065172" cy="1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ri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064" y="656823"/>
            <a:ext cx="2588655" cy="214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5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857" y="566670"/>
            <a:ext cx="5779351" cy="3072985"/>
          </a:xfrm>
        </p:spPr>
        <p:txBody>
          <a:bodyPr>
            <a:normAutofit/>
          </a:bodyPr>
          <a:lstStyle/>
          <a:p>
            <a:r>
              <a:rPr lang="en-US" dirty="0" smtClean="0"/>
              <a:t>Rhyming and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970" y="2475963"/>
            <a:ext cx="8534400" cy="3615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Nursery Rhymes and songs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Learn </a:t>
            </a:r>
            <a:r>
              <a:rPr lang="en-US" dirty="0">
                <a:solidFill>
                  <a:schemeClr val="tx1"/>
                </a:solidFill>
              </a:rPr>
              <a:t>new </a:t>
            </a:r>
            <a:r>
              <a:rPr lang="en-US" dirty="0" smtClean="0">
                <a:solidFill>
                  <a:schemeClr val="tx1"/>
                </a:solidFill>
              </a:rPr>
              <a:t>words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The repeated rhymes help children remember words and the individual sound units-phonemes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Understanding how words are </a:t>
            </a:r>
            <a:r>
              <a:rPr lang="en-US" dirty="0" smtClean="0">
                <a:solidFill>
                  <a:schemeClr val="tx1"/>
                </a:solidFill>
              </a:rPr>
              <a:t>formed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Teaches how language works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Helps build memory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Help pave the way for a love a books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Image result for tim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208" y="1097924"/>
            <a:ext cx="2977162" cy="196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grammar carto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94" y="1506829"/>
            <a:ext cx="5872765" cy="32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2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02723"/>
            <a:ext cx="8534400" cy="150706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It takes a village: Relationships and trust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192628"/>
            <a:ext cx="8534400" cy="361526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We all want the same thing: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Teachers and SLPs want students to be happy and successful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Students need all hands on deck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With repetition, students still miss the point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SLPs need to know who is teaching their students and teachers need to know the SLPs in their buildings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TRUST and BUY-IN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SLPs need to know that accommodations are being used with FIDELITY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Teachers need to trust that we, SLPs will do what we say we will do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308" y="797980"/>
            <a:ext cx="2973388" cy="278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319" y="692119"/>
            <a:ext cx="8534400" cy="1507067"/>
          </a:xfrm>
        </p:spPr>
        <p:txBody>
          <a:bodyPr/>
          <a:lstStyle/>
          <a:p>
            <a:r>
              <a:rPr lang="en-US" dirty="0" smtClean="0"/>
              <a:t>Break Time: back in 15 minutes</a:t>
            </a:r>
            <a:endParaRPr lang="en-US" dirty="0"/>
          </a:p>
        </p:txBody>
      </p:sp>
      <p:pic>
        <p:nvPicPr>
          <p:cNvPr id="7170" name="Picture 2" descr="Image result for brea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979572"/>
            <a:ext cx="6426199" cy="24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13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8911" y="469125"/>
            <a:ext cx="8534400" cy="150706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Going Into the classroom and meaning business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911" y="2746419"/>
            <a:ext cx="8534400" cy="3641501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Time is important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Engagement must be meaningful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Can include the bright and the special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Come prepared…as prepared as you can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Most beneficial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One teach-One observe mixed with Team teaching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112" y="1976192"/>
            <a:ext cx="420716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58" y="450761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You don’t have to be there to be there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258" y="2385811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Modeling the language for both the teacher and the students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Give more than enough examples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Leave the teacher and students with verbiage that’s works in their particular classrooms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 wall chart or poster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Tape up bullet points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715" y="4134118"/>
            <a:ext cx="4386329" cy="23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029" y="250182"/>
            <a:ext cx="8534400" cy="1507067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75" y="2130259"/>
            <a:ext cx="8534400" cy="361526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Introduction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Collaboration defined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Presenter background: In the beginning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Learning curve: Mistakes were made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It takes a Village: relationships and trust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15 minute break</a:t>
            </a:r>
          </a:p>
          <a:p>
            <a:r>
              <a:rPr lang="en-US" dirty="0">
                <a:solidFill>
                  <a:schemeClr val="tx1"/>
                </a:solidFill>
              </a:rPr>
              <a:t>Going into the classroom and meaning </a:t>
            </a:r>
            <a:r>
              <a:rPr lang="en-US" dirty="0" smtClean="0">
                <a:solidFill>
                  <a:schemeClr val="tx1"/>
                </a:solidFill>
              </a:rPr>
              <a:t>business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You don’t have to be there to be there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Writing goals (on which) to hang the knowledge hat (on)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Grammar…it just needed to be said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Mini Lessons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Q &amp; A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Contact information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8194" name="Picture 2" descr="Image result for ag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45" y="1609860"/>
            <a:ext cx="4273799" cy="446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5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520640"/>
            <a:ext cx="8534400" cy="1179370"/>
          </a:xfrm>
        </p:spPr>
        <p:txBody>
          <a:bodyPr>
            <a:normAutofit/>
          </a:bodyPr>
          <a:lstStyle/>
          <a:p>
            <a:r>
              <a:rPr lang="en-US" dirty="0" smtClean="0"/>
              <a:t>Ask the right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630510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Students will tell you what they don’t understand…if you’re asking the right questions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Repetition to us does not equate understanding from them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7936" y="240472"/>
            <a:ext cx="3333750" cy="3286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123" y="483702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243" y="344390"/>
            <a:ext cx="8534400" cy="1507067"/>
          </a:xfrm>
        </p:spPr>
        <p:txBody>
          <a:bodyPr>
            <a:normAutofit/>
          </a:bodyPr>
          <a:lstStyle/>
          <a:p>
            <a:r>
              <a:rPr lang="en-US" sz="2000" dirty="0"/>
              <a:t>Writing goals (on which) to hang the knowledge hat (on)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243" y="2553237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Trying to get the biggest bang for the buck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Don’t want to reinvent the wheel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How can I support reading and writing efficiently?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Can it flow from classroom to therapy room and vice versa?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569" y="1020650"/>
            <a:ext cx="3425780" cy="2584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1572" y="3825026"/>
            <a:ext cx="3438659" cy="29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60" y="610792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Grammar…it just needed to be said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060" y="2797936"/>
            <a:ext cx="8534400" cy="361526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Meaningful to students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Alphabet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Letters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Vowels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Consonants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Words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D-o-g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Sentences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The dog runs.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Paragraphs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Pages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Chapters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Books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932" y="1999445"/>
            <a:ext cx="8281116" cy="427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66" y="430487"/>
            <a:ext cx="8534400" cy="1507067"/>
          </a:xfrm>
        </p:spPr>
        <p:txBody>
          <a:bodyPr/>
          <a:lstStyle/>
          <a:p>
            <a:r>
              <a:rPr lang="en-US" dirty="0" smtClean="0"/>
              <a:t>Words mean everything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666" y="2733540"/>
            <a:ext cx="8534400" cy="3615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Word </a:t>
            </a:r>
            <a:r>
              <a:rPr lang="en-US" dirty="0" smtClean="0">
                <a:solidFill>
                  <a:schemeClr val="tx1"/>
                </a:solidFill>
              </a:rPr>
              <a:t>categories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Parts of speech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908" y="1571772"/>
            <a:ext cx="7134895" cy="47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75" y="417608"/>
            <a:ext cx="8534400" cy="1507067"/>
          </a:xfrm>
        </p:spPr>
        <p:txBody>
          <a:bodyPr/>
          <a:lstStyle/>
          <a:p>
            <a:r>
              <a:rPr lang="en-US" dirty="0" smtClean="0"/>
              <a:t>Mini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75" y="2797935"/>
            <a:ext cx="8534400" cy="361526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Started with the very basic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items in the classroom and actions of students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Catered to each grade level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Build from Kindergarten level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Add parts of speech to build longer sentences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10-15 minutes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Interactive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Use students names in examples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Allow speech students to respond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988" y="309092"/>
            <a:ext cx="4644981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22" y="559277"/>
            <a:ext cx="8534400" cy="1507067"/>
          </a:xfrm>
        </p:spPr>
        <p:txBody>
          <a:bodyPr/>
          <a:lstStyle/>
          <a:p>
            <a:r>
              <a:rPr lang="en-US" dirty="0" smtClean="0"/>
              <a:t>Wrapping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22" y="2746419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Students need teachers and SLPs to work together for them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It’s a delicate dance between exposure to curriculum and working toward IEP goals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Collaboration is key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Collaboration requires trust and buy-in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Must determine best bang for the buck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Consider grammar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878" y="4043966"/>
            <a:ext cx="4720375" cy="2479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78" y="193622"/>
            <a:ext cx="349567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06" y="392328"/>
            <a:ext cx="8534400" cy="1488465"/>
          </a:xfrm>
        </p:spPr>
        <p:txBody>
          <a:bodyPr/>
          <a:lstStyle/>
          <a:p>
            <a:r>
              <a:rPr lang="en-US" dirty="0" smtClean="0"/>
              <a:t>Questions, Comments,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638" y="2785056"/>
            <a:ext cx="8534400" cy="361526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06" y="2034862"/>
            <a:ext cx="9445322" cy="45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29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016" y="314577"/>
            <a:ext cx="8534400" cy="1591496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166871"/>
            <a:ext cx="8534400" cy="445287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Kelley Anderson, MA CCC-SLP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Kelley.s.Anderson@adams12.org</a:t>
            </a:r>
            <a:r>
              <a:rPr lang="en-US" dirty="0" smtClean="0">
                <a:solidFill>
                  <a:schemeClr val="tx1"/>
                </a:solidFill>
              </a:rPr>
              <a:t> Work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hlinkClick r:id="rId3"/>
              </a:rPr>
              <a:t>andersonkelley@yahoo.com</a:t>
            </a:r>
            <a:r>
              <a:rPr lang="en-US" dirty="0" smtClean="0">
                <a:solidFill>
                  <a:schemeClr val="tx1"/>
                </a:solidFill>
              </a:rPr>
              <a:t> Private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720.972.7088 Work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9450 Pecos Street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Thornton, CO 80260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255" y="554463"/>
            <a:ext cx="5372101" cy="59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5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95" y="254238"/>
            <a:ext cx="8534400" cy="1507067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402" y="103925"/>
            <a:ext cx="1075453" cy="554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651" y="799417"/>
            <a:ext cx="724468" cy="670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7050" y="1866819"/>
            <a:ext cx="901522" cy="747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0030" y="2219605"/>
            <a:ext cx="613372" cy="584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705" y="3494309"/>
            <a:ext cx="1829854" cy="1797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1114" y="3437060"/>
            <a:ext cx="1429556" cy="1637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5669" y="869643"/>
            <a:ext cx="1030677" cy="997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7031" y="5869337"/>
            <a:ext cx="2311824" cy="8560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27" y="380991"/>
            <a:ext cx="1926465" cy="1898569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978459" y="2463084"/>
            <a:ext cx="642620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49" y="605307"/>
            <a:ext cx="8534400" cy="1507067"/>
          </a:xfrm>
        </p:spPr>
        <p:txBody>
          <a:bodyPr/>
          <a:lstStyle/>
          <a:p>
            <a:r>
              <a:rPr lang="en-US" dirty="0" smtClean="0"/>
              <a:t>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849" y="2578995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Collaboration is defined as the action of working with someone to produce or create something.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To work jointly with others or together especially in an intellectual endeavor.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The situation of two or more people working together to create or achieve the same thing.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74" y="129028"/>
            <a:ext cx="4579233" cy="270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50183"/>
            <a:ext cx="8534400" cy="1507067"/>
          </a:xfrm>
        </p:spPr>
        <p:txBody>
          <a:bodyPr/>
          <a:lstStyle/>
          <a:p>
            <a:r>
              <a:rPr lang="en-US" dirty="0" smtClean="0"/>
              <a:t>Background: who am </a:t>
            </a:r>
            <a:r>
              <a:rPr lang="en-US" dirty="0" err="1" smtClean="0"/>
              <a:t>i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669146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Kelley, </a:t>
            </a:r>
            <a:r>
              <a:rPr lang="en-US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 Scientist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Unexpected undergraduate and graduate work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Sarasota Florida- Middle School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Indianapolis Indiana- Elementary School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Broomfield Colorado- Thornton Colorado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Elementary AND Middle school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K-8 STEM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Image result for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64" y="526065"/>
            <a:ext cx="1390920" cy="100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indiana university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63" y="1905353"/>
            <a:ext cx="1390920" cy="102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63" y="3376944"/>
            <a:ext cx="1390920" cy="127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63" y="5108499"/>
            <a:ext cx="1390920" cy="131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07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137" y="263062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Learning curve: mistakes were made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360053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I am not an expert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Braden </a:t>
            </a:r>
            <a:r>
              <a:rPr lang="en-US" dirty="0" err="1" smtClean="0">
                <a:solidFill>
                  <a:schemeClr val="tx1"/>
                </a:solidFill>
              </a:rPr>
              <a:t>Welborn</a:t>
            </a:r>
            <a:r>
              <a:rPr lang="en-US" dirty="0" smtClean="0">
                <a:solidFill>
                  <a:schemeClr val="tx1"/>
                </a:solidFill>
              </a:rPr>
              <a:t> (3/14/2012)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“Teacher collaboration- when it’s good, it’s very good, but 	when it’s bad, it’s horrid.”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State testing and the need to keep students in the classroom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Push-in-Pull out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Planning to be prepared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Image result for nailed i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328" y="1371923"/>
            <a:ext cx="3381375" cy="197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87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00" y="546396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Learning curve: mistakes were made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772177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Balancing teaching and supporting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“Together we are Better”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Sakash</a:t>
            </a:r>
            <a:r>
              <a:rPr lang="en-US" dirty="0" smtClean="0">
                <a:solidFill>
                  <a:schemeClr val="tx1"/>
                </a:solidFill>
              </a:rPr>
              <a:t> and Rodriguez-Brown (1995)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At-risk students who remain in mainstream classrooms with instructional support achieve at higher levels than peers who receive instruction in a pull-out model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Cook and Friend (1995)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Student’s motivation increases in mainstream classrooms when they are engaged in meaningful learning</a:t>
            </a:r>
            <a:endParaRPr lang="en-US" dirty="0" smtClean="0"/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12" y="1146220"/>
            <a:ext cx="2584361" cy="27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75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01698"/>
            <a:ext cx="8534400" cy="1507067"/>
          </a:xfrm>
        </p:spPr>
        <p:txBody>
          <a:bodyPr/>
          <a:lstStyle/>
          <a:p>
            <a:r>
              <a:rPr lang="en-US" dirty="0" smtClean="0"/>
              <a:t>What I discovered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604752"/>
            <a:ext cx="8534400" cy="361526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Reading Comprehension skills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Fluent, low comprehension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Non-fluent, low comprehension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Non-fluent, decent comprehension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Writing skills…uh boy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What’s missing?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Image result for dis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290" y="2240684"/>
            <a:ext cx="3563647" cy="310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to the rescue!</a:t>
            </a:r>
            <a:endParaRPr lang="en-US" dirty="0"/>
          </a:p>
        </p:txBody>
      </p:sp>
      <p:pic>
        <p:nvPicPr>
          <p:cNvPr id="4" name="Picture 12" descr="Image result for grammar police cartoon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894" y="685800"/>
            <a:ext cx="4293038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5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965</TotalTime>
  <Words>833</Words>
  <Application>Microsoft Office PowerPoint</Application>
  <PresentationFormat>Widescreen</PresentationFormat>
  <Paragraphs>156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Century Gothic</vt:lpstr>
      <vt:lpstr>Wingdings 3</vt:lpstr>
      <vt:lpstr>Slice</vt:lpstr>
      <vt:lpstr>Making Classroom collaboration meaningful</vt:lpstr>
      <vt:lpstr> agenda</vt:lpstr>
      <vt:lpstr>Introduction</vt:lpstr>
      <vt:lpstr>Collaboration</vt:lpstr>
      <vt:lpstr>Background: who am i?</vt:lpstr>
      <vt:lpstr>Learning curve: mistakes were made</vt:lpstr>
      <vt:lpstr>Learning curve: mistakes were made</vt:lpstr>
      <vt:lpstr>What I discovered</vt:lpstr>
      <vt:lpstr>Grammar to the rescue!</vt:lpstr>
      <vt:lpstr>Article + noun + verb</vt:lpstr>
      <vt:lpstr>But there’s more</vt:lpstr>
      <vt:lpstr>It’s complicated…</vt:lpstr>
      <vt:lpstr>Timothy Shanahan, University of Illinois</vt:lpstr>
      <vt:lpstr>Rhyming and timing</vt:lpstr>
      <vt:lpstr>PowerPoint Presentation</vt:lpstr>
      <vt:lpstr>It takes a village: Relationships and trust</vt:lpstr>
      <vt:lpstr>Break Time: back in 15 minutes</vt:lpstr>
      <vt:lpstr>Going Into the classroom and meaning business</vt:lpstr>
      <vt:lpstr>You don’t have to be there to be there</vt:lpstr>
      <vt:lpstr>Ask the right questions</vt:lpstr>
      <vt:lpstr>Writing goals (on which) to hang the knowledge hat (on) </vt:lpstr>
      <vt:lpstr>Grammar…it just needed to be said</vt:lpstr>
      <vt:lpstr>Words mean everything</vt:lpstr>
      <vt:lpstr>Mini lessons</vt:lpstr>
      <vt:lpstr>Wrapping up</vt:lpstr>
      <vt:lpstr>Questions, Comments, concerns</vt:lpstr>
      <vt:lpstr>Thank you!</vt:lpstr>
    </vt:vector>
  </TitlesOfParts>
  <Company>Adams 12 Five Star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Classroom collaboration meaningful</dc:title>
  <dc:creator>Kelley Anderson</dc:creator>
  <cp:lastModifiedBy>Kelley Anderson</cp:lastModifiedBy>
  <cp:revision>58</cp:revision>
  <dcterms:created xsi:type="dcterms:W3CDTF">2018-02-18T02:22:37Z</dcterms:created>
  <dcterms:modified xsi:type="dcterms:W3CDTF">2018-03-02T04:30:08Z</dcterms:modified>
</cp:coreProperties>
</file>